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57" r:id="rId3"/>
    <p:sldId id="258" r:id="rId4"/>
    <p:sldId id="262" r:id="rId5"/>
    <p:sldId id="261" r:id="rId6"/>
    <p:sldId id="265" r:id="rId7"/>
    <p:sldId id="266" r:id="rId8"/>
  </p:sldIdLst>
  <p:sldSz cx="12192000" cy="6858000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0675" autoAdjust="0"/>
  </p:normalViewPr>
  <p:slideViewPr>
    <p:cSldViewPr snapToGrid="0">
      <p:cViewPr>
        <p:scale>
          <a:sx n="125" d="100"/>
          <a:sy n="125" d="100"/>
        </p:scale>
        <p:origin x="-18" y="8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6B42A-2F97-4F3D-8060-E4012C33AAA3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4861"/>
            <a:ext cx="548640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B3D2-3512-45B8-85B3-E85ED463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3D2-3512-45B8-85B3-E85ED463C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3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92FF3-3A9C-42F3-A45A-2C54B2DF51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9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AF51E-4E19-47DA-93DB-4C6E5727D9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96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AF51E-4E19-47DA-93DB-4C6E5727D9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1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AF51E-4E19-47DA-93DB-4C6E5727D9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14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AF51E-4E19-47DA-93DB-4C6E5727D9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5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3D2-3512-45B8-85B3-E85ED463C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9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55BE-A393-483B-9B31-582E902EE6E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B931-54CC-4BB5-9662-242A0581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9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55BE-A393-483B-9B31-582E902EE6E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B931-54CC-4BB5-9662-242A0581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1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55BE-A393-483B-9B31-582E902EE6E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B931-54CC-4BB5-9662-242A0581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55BE-A393-483B-9B31-582E902EE6E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B931-54CC-4BB5-9662-242A0581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5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55BE-A393-483B-9B31-582E902EE6E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B931-54CC-4BB5-9662-242A0581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0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55BE-A393-483B-9B31-582E902EE6E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B931-54CC-4BB5-9662-242A0581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2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55BE-A393-483B-9B31-582E902EE6E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B931-54CC-4BB5-9662-242A0581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55BE-A393-483B-9B31-582E902EE6E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B931-54CC-4BB5-9662-242A0581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55BE-A393-483B-9B31-582E902EE6E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B931-54CC-4BB5-9662-242A0581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7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55BE-A393-483B-9B31-582E902EE6E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B931-54CC-4BB5-9662-242A0581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8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55BE-A393-483B-9B31-582E902EE6E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B931-54CC-4BB5-9662-242A0581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5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555BE-A393-483B-9B31-582E902EE6E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CB931-54CC-4BB5-9662-242A0581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4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irri-news.blogspot.com/2013/07/iran-rice-technologists-from-west-and.html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hyperlink" Target="https://www.flickr.com/photos/thevoyagers/411298721/in/photolist-Cm1Mg-DGkfe-DVfUU-HApy2-JfQda-JRzxm-K5bmD-Kaetf-KanCk-M2hKw-Paw8S-PPED1-Uxtzf-263Fha-29NT23-2hEPtc-2o7Yme-2FxvrY-2HzebK-2HDyEj-3EmeBu-3GTskQ-4931qw-4c9VJR-4i3ZGj-4kBcbx-4pxtS9-4qsB1K-4tDVzm-4uS4UM-4BAhnM-4DAMYa-4DCYzX-4DHfEy-4DHgfd-4JhV5g-4ZBjXC-53fBHU-578ykR-589yYS-589zd3-5aZHcs-5bWRM8-5dtHf5-5f4VBH-5fFC5b-5gSHp4-5j5xtX-5j8wap-5qUu6L-5ru89M/" TargetMode="External"/><Relationship Id="rId9" Type="http://schemas.openxmlformats.org/officeDocument/2006/relationships/image" Target="../media/image8.gif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829" y="529389"/>
            <a:ext cx="11673191" cy="2693237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2"/>
                </a:solidFill>
              </a:rPr>
              <a:t>Программа по </a:t>
            </a:r>
            <a:r>
              <a:rPr lang="ru-RU" sz="4400" b="1" dirty="0" smtClean="0">
                <a:solidFill>
                  <a:schemeClr val="tx2"/>
                </a:solidFill>
              </a:rPr>
              <a:t>адаптации </a:t>
            </a:r>
            <a:r>
              <a:rPr lang="ru-RU" sz="4400" b="1" dirty="0">
                <a:solidFill>
                  <a:schemeClr val="tx2"/>
                </a:solidFill>
              </a:rPr>
              <a:t>к  климатическим изменениям  и смягчению их </a:t>
            </a:r>
            <a:r>
              <a:rPr lang="ru-RU" sz="4400" b="1" dirty="0" smtClean="0">
                <a:solidFill>
                  <a:schemeClr val="tx2"/>
                </a:solidFill>
              </a:rPr>
              <a:t>последствий для </a:t>
            </a:r>
            <a:r>
              <a:rPr lang="ru-RU" sz="4400" b="1" dirty="0">
                <a:solidFill>
                  <a:schemeClr val="tx2"/>
                </a:solidFill>
              </a:rPr>
              <a:t>стран бассейна Аральского моря</a:t>
            </a:r>
            <a:r>
              <a:rPr lang="en-US" sz="4400" b="1" dirty="0" smtClean="0">
                <a:solidFill>
                  <a:schemeClr val="tx2"/>
                </a:solidFill>
              </a:rPr>
              <a:t/>
            </a:r>
            <a:br>
              <a:rPr lang="en-US" sz="44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(CAMP4ASB)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05" y="6191158"/>
            <a:ext cx="4572638" cy="666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38842"/>
            <a:ext cx="2029108" cy="41915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86100" y="3429000"/>
            <a:ext cx="6019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33137" y="4057374"/>
            <a:ext cx="10908631" cy="1493195"/>
          </a:xfrm>
        </p:spPr>
        <p:txBody>
          <a:bodyPr/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Встреча Межгосударственной комиссии по устойчивому развитию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16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июня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, 2015  │ 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Ашхабад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Туркменистан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863" y="3962400"/>
            <a:ext cx="4852737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2</a:t>
            </a:r>
            <a:r>
              <a:rPr lang="ru-RU" sz="3200" b="1" dirty="0" smtClean="0">
                <a:solidFill>
                  <a:schemeClr val="tx2"/>
                </a:solidFill>
              </a:rPr>
              <a:t>-ой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Форум знаний по вопросам изменения </a:t>
            </a:r>
            <a:r>
              <a:rPr lang="ru-RU" sz="3200" b="1" dirty="0" smtClean="0">
                <a:solidFill>
                  <a:schemeClr val="tx2"/>
                </a:solidFill>
              </a:rPr>
              <a:t>климата </a:t>
            </a:r>
            <a:r>
              <a:rPr lang="en-US" sz="3200" b="1" dirty="0" smtClean="0">
                <a:solidFill>
                  <a:schemeClr val="tx2"/>
                </a:solidFill>
              </a:rPr>
              <a:t>– </a:t>
            </a:r>
            <a:r>
              <a:rPr lang="ru-RU" sz="3200" b="1" dirty="0">
                <a:solidFill>
                  <a:schemeClr val="tx2"/>
                </a:solidFill>
              </a:rPr>
              <a:t>м</a:t>
            </a:r>
            <a:r>
              <a:rPr lang="ru-RU" sz="3200" b="1" dirty="0" smtClean="0">
                <a:solidFill>
                  <a:schemeClr val="tx2"/>
                </a:solidFill>
              </a:rPr>
              <a:t>ай </a:t>
            </a:r>
            <a:r>
              <a:rPr lang="en-US" sz="3200" b="1" dirty="0" smtClean="0">
                <a:solidFill>
                  <a:schemeClr val="tx2"/>
                </a:solidFill>
              </a:rPr>
              <a:t>2014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Призыв к Региональной программе в области изменения климата в Центральной Азии </a:t>
            </a:r>
            <a:endParaRPr lang="en-US" dirty="0" smtClean="0"/>
          </a:p>
        </p:txBody>
      </p:sp>
      <p:pic>
        <p:nvPicPr>
          <p:cNvPr id="1026" name="Picture 2" descr="C:\Users\WB456066\Documents\CC-DRM-IWRM meeting\Photos Forum 2014\worldbank 15.05.14\HI-rez\IMG_6922-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45723"/>
            <a:ext cx="4105656" cy="27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143000"/>
            <a:ext cx="4105327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0863" y="1079718"/>
            <a:ext cx="53099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1</a:t>
            </a:r>
            <a:r>
              <a:rPr lang="ru-RU" sz="3200" b="1" dirty="0" smtClean="0">
                <a:solidFill>
                  <a:schemeClr val="tx2"/>
                </a:solidFill>
              </a:rPr>
              <a:t>-</a:t>
            </a:r>
            <a:r>
              <a:rPr lang="ru-RU" sz="3200" b="1" dirty="0" err="1" smtClean="0">
                <a:solidFill>
                  <a:schemeClr val="tx2"/>
                </a:solidFill>
              </a:rPr>
              <a:t>ый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Форум знаний по вопросам изменения </a:t>
            </a:r>
            <a:r>
              <a:rPr lang="ru-RU" sz="3200" b="1" dirty="0" smtClean="0">
                <a:solidFill>
                  <a:schemeClr val="tx2"/>
                </a:solidFill>
              </a:rPr>
              <a:t>климата </a:t>
            </a:r>
            <a:r>
              <a:rPr lang="en-US" sz="3200" b="1" dirty="0" smtClean="0">
                <a:solidFill>
                  <a:schemeClr val="tx2"/>
                </a:solidFill>
              </a:rPr>
              <a:t>– </a:t>
            </a:r>
            <a:r>
              <a:rPr lang="ru-RU" sz="3200" b="1" dirty="0" smtClean="0">
                <a:solidFill>
                  <a:schemeClr val="tx2"/>
                </a:solidFill>
              </a:rPr>
              <a:t>июнь </a:t>
            </a:r>
            <a:r>
              <a:rPr lang="en-US" sz="3200" b="1" dirty="0" smtClean="0">
                <a:solidFill>
                  <a:schemeClr val="tx2"/>
                </a:solidFill>
              </a:rPr>
              <a:t>2013</a:t>
            </a:r>
            <a:endParaRPr lang="en-US" sz="3200" b="1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Обмен знаниями и опытом в области изменения климата в Центральной Азии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5642" y="274638"/>
            <a:ext cx="10651958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Сотрудничество для принятия мер в области изменения климата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05000" y="990600"/>
            <a:ext cx="8305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Content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05" y="6191158"/>
            <a:ext cx="4572638" cy="666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38842"/>
            <a:ext cx="2029108" cy="41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905000" y="990600"/>
            <a:ext cx="8305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524000" y="274638"/>
            <a:ext cx="9144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060"/>
                </a:solidFill>
              </a:rPr>
              <a:t>CAMP4ASB: </a:t>
            </a:r>
            <a:r>
              <a:rPr lang="ru-RU" sz="2400" b="1" dirty="0" smtClean="0">
                <a:solidFill>
                  <a:srgbClr val="002060"/>
                </a:solidFill>
              </a:rPr>
              <a:t>Краткий обзор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19777" y="1143000"/>
            <a:ext cx="1686340" cy="17526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733798" y="1143000"/>
            <a:ext cx="7928813" cy="1752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1"/>
                </a:solidFill>
              </a:rPr>
              <a:t>Расширение регионального координированного доступа к усовершенствованным информационным услугам для получения знаний в области изменения климата для ключевых заинтересованных сторон (например, для лиц, разрабатывающих политику, сообществ и гражданского общества) в странах Центральной Азии, а также увеличение объема инвестиций и </a:t>
            </a:r>
            <a:r>
              <a:rPr lang="ru-RU" sz="1600" dirty="0" smtClean="0">
                <a:solidFill>
                  <a:schemeClr val="accent1"/>
                </a:solidFill>
              </a:rPr>
              <a:t>укрепление потенциала</a:t>
            </a:r>
            <a:r>
              <a:rPr lang="ru-RU" sz="1600" dirty="0">
                <a:solidFill>
                  <a:schemeClr val="accent1"/>
                </a:solidFill>
              </a:rPr>
              <a:t>, которые в совокупности будут направлены на решение </a:t>
            </a:r>
            <a:r>
              <a:rPr lang="ru-RU" sz="1600" dirty="0" smtClean="0">
                <a:solidFill>
                  <a:schemeClr val="accent1"/>
                </a:solidFill>
              </a:rPr>
              <a:t>сложных задач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smtClean="0">
                <a:solidFill>
                  <a:schemeClr val="accent1"/>
                </a:solidFill>
              </a:rPr>
              <a:t>общих для этих </a:t>
            </a:r>
            <a:r>
              <a:rPr lang="ru-RU" sz="1600" dirty="0">
                <a:solidFill>
                  <a:schemeClr val="accent1"/>
                </a:solidFill>
              </a:rPr>
              <a:t>страны.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44212" y="3409980"/>
            <a:ext cx="2671970" cy="12192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Региональный инвестиционный фонд в области изменения климата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919777" y="3409980"/>
            <a:ext cx="2671970" cy="12192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Региональные информационные услуги в области изменения климата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568647" y="3409980"/>
            <a:ext cx="2671970" cy="12192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Региональная и национальная координация</a:t>
            </a:r>
            <a:endParaRPr lang="en-US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1919777" y="4735921"/>
            <a:ext cx="2671970" cy="1588617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Единая региональная аналитическая платформа для принятия решений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в области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развития, учитывающих климатические факторы, с улучшенными данными, сведениями и инструментами, помогающими принимать решения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724400" y="4735921"/>
            <a:ext cx="2671970" cy="1588617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Гранты/кредитные линии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и техническая помощь для инвестиций в области изменения климата, направленных на приоритетные сферы, общие для стран Центральной Азии 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543800" y="4735921"/>
            <a:ext cx="2671970" cy="1588617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4065" y="1325104"/>
            <a:ext cx="1197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Цель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развития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4735921"/>
            <a:ext cx="2667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Наблюдение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, координация и поддержка реализации на региональном и национальном уровнях, посредством Рег. Руководящего комитета и Рег. и Нац. координационных отделов 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Elbow Connector 4"/>
          <p:cNvCxnSpPr>
            <a:stCxn id="18" idx="0"/>
            <a:endCxn id="17" idx="0"/>
          </p:cNvCxnSpPr>
          <p:nvPr/>
        </p:nvCxnSpPr>
        <p:spPr>
          <a:xfrm rot="5400000" flipH="1" flipV="1">
            <a:off x="4667979" y="1997764"/>
            <a:ext cx="12700" cy="2824435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53546" y="3022631"/>
            <a:ext cx="176623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ИНФОРМАЦИЯ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05" y="6191158"/>
            <a:ext cx="4572638" cy="6668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38842"/>
            <a:ext cx="2029108" cy="419159"/>
          </a:xfrm>
          <a:prstGeom prst="rect">
            <a:avLst/>
          </a:prstGeom>
        </p:spPr>
      </p:pic>
      <p:cxnSp>
        <p:nvCxnSpPr>
          <p:cNvPr id="23" name="Elbow Connector 22"/>
          <p:cNvCxnSpPr/>
          <p:nvPr/>
        </p:nvCxnSpPr>
        <p:spPr>
          <a:xfrm rot="5400000">
            <a:off x="4675236" y="4933185"/>
            <a:ext cx="12700" cy="2824435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43386" y="6426200"/>
            <a:ext cx="1676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60008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2365" y="5514572"/>
            <a:ext cx="1219200" cy="97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c1.staticflickr.com/1/124/411298721_13539743b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43" y="5199965"/>
            <a:ext cx="1128124" cy="17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0" y="160421"/>
            <a:ext cx="9144000" cy="631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</a:rPr>
              <a:t>Региональные информационные услуги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области изменения климата</a:t>
            </a: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05" y="6191158"/>
            <a:ext cx="4572638" cy="666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38842"/>
            <a:ext cx="2029108" cy="419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1114" y="1006513"/>
            <a:ext cx="8781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Совместно с другими инициативами, направленными на повышение знаний 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укрепление потенциала в Центральной Азии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3690" y="2209800"/>
            <a:ext cx="258461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Единая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региональная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аналитическая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платформа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6885" y="1866864"/>
            <a:ext cx="3187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Информационная платформа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0928" y="3163670"/>
            <a:ext cx="25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Системы мониторинга, касающиеся климата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6872" y="4876801"/>
            <a:ext cx="2790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Методологии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подходы и инструменты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1" y="4876800"/>
            <a:ext cx="1954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Продукты знаний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88309" y="1637049"/>
            <a:ext cx="4669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Информационно-разъяснительная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деятельность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укрепление сотрудничества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5000" y="990600"/>
            <a:ext cx="8305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93" y="2209800"/>
            <a:ext cx="1143000" cy="87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South Mountain SNOTEL -- 6,500 Feet -- Owyhee River Bas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73" y="3810001"/>
            <a:ext cx="1176721" cy="8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861" y="5199965"/>
            <a:ext cx="1368270" cy="137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7" r="12289"/>
          <a:stretch/>
        </p:blipFill>
        <p:spPr bwMode="auto">
          <a:xfrm>
            <a:off x="8686800" y="2209800"/>
            <a:ext cx="1143000" cy="877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7013" y="5246134"/>
            <a:ext cx="1143000" cy="82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7388309" y="3168895"/>
            <a:ext cx="3680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Механизм для оценки инвестиций в области изменения климата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72401" y="4876800"/>
            <a:ext cx="2623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Укрепление потенциала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3.bp.blogspot.com/-F8MGKuYwBSw/UeUkHpS1NjI/AAAAAAAAAJY/aZu99gezgqk/s1600/Iran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144" y="3836126"/>
            <a:ext cx="1143000" cy="84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706452" y="2116178"/>
            <a:ext cx="5966468" cy="1945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75084" y="2051867"/>
            <a:ext cx="4343401" cy="1945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1216" y="4514636"/>
            <a:ext cx="4390255" cy="1945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1143000"/>
            <a:ext cx="8305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524000" y="350838"/>
            <a:ext cx="9144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Региональный инвестиционный фонд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в области изменения климата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38842"/>
            <a:ext cx="2029108" cy="4191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3092" y="1275347"/>
            <a:ext cx="11228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Гранты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до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$100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тысяч) и Кредиты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до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$500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тысяч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для инноваций в области изменения климата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75083" y="2051867"/>
            <a:ext cx="4291186" cy="1876378"/>
          </a:xfrm>
          <a:noFill/>
        </p:spPr>
        <p:txBody>
          <a:bodyPr>
            <a:noAutofit/>
          </a:bodyPr>
          <a:lstStyle/>
          <a:p>
            <a:pPr marL="114300" lvl="1" indent="-114300">
              <a:spcBef>
                <a:spcPts val="0"/>
              </a:spcBef>
              <a:buNone/>
              <a:tabLst>
                <a:tab pos="96838" algn="l"/>
              </a:tabLst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фермеры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группы фермеров;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1" indent="-285750">
              <a:spcBef>
                <a:spcPts val="0"/>
              </a:spcBef>
              <a:buFontTx/>
              <a:buChar char="-"/>
              <a:tabLst>
                <a:tab pos="96838" algn="l"/>
              </a:tabLs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сельские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жители и сельские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общины;</a:t>
            </a:r>
          </a:p>
          <a:p>
            <a:pPr marL="285750" lvl="1" indent="-285750">
              <a:spcBef>
                <a:spcPts val="0"/>
              </a:spcBef>
              <a:buFontTx/>
              <a:buChar char="-"/>
              <a:tabLst>
                <a:tab pos="96838" algn="l"/>
              </a:tabLs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ассоциации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водопользователей, организации пастбищного хозяйства и/или другие группы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пользователей;</a:t>
            </a:r>
          </a:p>
          <a:p>
            <a:pPr marL="285750" lvl="1" indent="-285750">
              <a:spcBef>
                <a:spcPts val="0"/>
              </a:spcBef>
              <a:buFontTx/>
              <a:buChar char="-"/>
              <a:tabLst>
                <a:tab pos="96838" algn="l"/>
              </a:tabLs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частные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компании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5083" y="1682535"/>
            <a:ext cx="4343402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Приносящие пользу для сельских общин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62097" y="4099808"/>
            <a:ext cx="4369374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Полная национальная собственность и наблюдение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162097" y="4684583"/>
            <a:ext cx="4369374" cy="18763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lvl="1" indent="-223838">
              <a:spcBef>
                <a:spcPts val="0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Отбор проектных сфер: уязвимость к изменению климата (деградация, наличие водных ресурсов, изменение температуры); самые бедные 40% населения (гранты); дополнительность. </a:t>
            </a:r>
          </a:p>
          <a:p>
            <a:pPr marL="223838" lvl="1" indent="-223838">
              <a:spcBef>
                <a:spcPts val="0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Отбор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под-проектов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: сфокусированные на гендерные аспекты; эффективность затрат; устойчивость после завершения проекта; потенциал для дублирования.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06451" y="4138684"/>
            <a:ext cx="5394685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Поддерживающие реализацию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06452" y="1675457"/>
            <a:ext cx="5966468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Обеспечивающие защиту источников существования и жизнедеятельности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725502" y="2202855"/>
            <a:ext cx="5947418" cy="20385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lvl="1" indent="-223838">
              <a:spcBef>
                <a:spcPts val="0"/>
              </a:spcBef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диверсифицированные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и устойчивые к изменению климата разновидности зерновых культур и сортов; </a:t>
            </a:r>
          </a:p>
          <a:p>
            <a:pPr marL="223838" lvl="1" indent="-223838">
              <a:spcBef>
                <a:spcPts val="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управление и эффективность использования водных ресурсов в фермерских хозяйствах;</a:t>
            </a:r>
          </a:p>
          <a:p>
            <a:pPr marL="223838" lvl="1" indent="-223838">
              <a:spcBef>
                <a:spcPts val="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контроль деградации земель (например,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агролесничество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и управление пастбищными угодьями);</a:t>
            </a:r>
          </a:p>
          <a:p>
            <a:pPr marL="223838" lvl="1" indent="-223838">
              <a:spcBef>
                <a:spcPts val="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устойчивость горных экосистем и жизнедеятельности;</a:t>
            </a:r>
          </a:p>
          <a:p>
            <a:pPr marL="223838" lvl="1" indent="-223838">
              <a:spcBef>
                <a:spcPts val="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эффективность использования энергии (например, улучшенные печи, изоляция);</a:t>
            </a:r>
          </a:p>
          <a:p>
            <a:pPr marL="223838" lvl="1" indent="-223838">
              <a:spcBef>
                <a:spcPts val="0"/>
              </a:spcBef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производство возобновляемой энергии в сельских районах, не входящих в энергосистему...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17480" y="4493737"/>
            <a:ext cx="5383656" cy="1945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725502" y="4548999"/>
            <a:ext cx="5375634" cy="18763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lvl="1" indent="-223838">
              <a:spcBef>
                <a:spcPts val="0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Повышение осведомленности: климатические риски / доступные варианты; </a:t>
            </a:r>
          </a:p>
          <a:p>
            <a:pPr marL="223838" lvl="1" indent="-223838">
              <a:spcBef>
                <a:spcPts val="0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Совместное планирование и поддержка реализации в отношении инвестиционных планов в области изменения климата на уровне сообществ; </a:t>
            </a:r>
          </a:p>
          <a:p>
            <a:pPr marL="223838" lvl="1" indent="-223838">
              <a:spcBef>
                <a:spcPts val="0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Тренинги по оценке инвестиций в области изменения климата;</a:t>
            </a:r>
          </a:p>
          <a:p>
            <a:pPr marL="223838" lvl="1" indent="-223838">
              <a:spcBef>
                <a:spcPts val="0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Мониторинг. </a:t>
            </a: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05" y="6191158"/>
            <a:ext cx="4572638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890884" y="3568700"/>
            <a:ext cx="10932816" cy="635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62" y="6267358"/>
            <a:ext cx="4572638" cy="666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38842"/>
            <a:ext cx="2029108" cy="4191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8063" y="914400"/>
            <a:ext cx="68580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138063" y="2133600"/>
            <a:ext cx="6858000" cy="1295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585864" y="3856892"/>
            <a:ext cx="5329154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Техническая рабочая группа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585864" y="4419600"/>
            <a:ext cx="5329154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2138064" y="3786554"/>
            <a:ext cx="6858000" cy="251379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90465" y="3898594"/>
            <a:ext cx="1292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каждой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стране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35585" y="1940870"/>
            <a:ext cx="25146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Региональные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80586" y="4758024"/>
            <a:ext cx="240460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Национальные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85864" y="5660135"/>
            <a:ext cx="5329154" cy="5310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Организации, оказывающие поддержку </a:t>
            </a:r>
            <a:r>
              <a:rPr lang="ru-RU" sz="1400" b="1" dirty="0"/>
              <a:t>в повышении осведомленности и реализации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364438" y="2124075"/>
            <a:ext cx="6405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Региональный координационный отдел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 smtClean="0">
                <a:solidFill>
                  <a:schemeClr val="bg1"/>
                </a:solidFill>
              </a:rPr>
              <a:t>РКО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0465" y="984955"/>
            <a:ext cx="6180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Региональный руководящий комитет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 smtClean="0">
                <a:solidFill>
                  <a:schemeClr val="bg1"/>
                </a:solidFill>
              </a:rPr>
              <a:t>РРК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388" y="1457980"/>
            <a:ext cx="541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Представители из 5 стран, представители из </a:t>
            </a:r>
            <a:r>
              <a:rPr lang="ru-RU" sz="1400" dirty="0" smtClean="0">
                <a:solidFill>
                  <a:schemeClr val="bg1"/>
                </a:solidFill>
              </a:rPr>
              <a:t>ИК-МФСА </a:t>
            </a:r>
            <a:r>
              <a:rPr lang="ru-RU" sz="1400" dirty="0">
                <a:solidFill>
                  <a:schemeClr val="bg1"/>
                </a:solidFill>
              </a:rPr>
              <a:t>и </a:t>
            </a:r>
            <a:r>
              <a:rPr lang="ru-RU" sz="1400" dirty="0" smtClean="0">
                <a:solidFill>
                  <a:schemeClr val="bg1"/>
                </a:solidFill>
              </a:rPr>
              <a:t>МКУР,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Директор </a:t>
            </a:r>
            <a:r>
              <a:rPr lang="ru-RU" sz="1400" dirty="0">
                <a:solidFill>
                  <a:schemeClr val="bg1"/>
                </a:solidFill>
              </a:rPr>
              <a:t>Регионального Координационного отдела </a:t>
            </a:r>
            <a:r>
              <a:rPr lang="ru-RU" sz="1400" dirty="0" smtClean="0">
                <a:solidFill>
                  <a:schemeClr val="bg1"/>
                </a:solidFill>
              </a:rPr>
              <a:t> (РКО)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5251" y="4419601"/>
            <a:ext cx="4950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Национальный координационный отдел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ru-RU" b="1" dirty="0" smtClean="0">
                <a:solidFill>
                  <a:schemeClr val="bg1"/>
                </a:solidFill>
              </a:rPr>
              <a:t>НКО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75933" y="895351"/>
            <a:ext cx="3101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Обзор прогресса реализации CAMP4ASB два раза в год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Рекомендации для принятия дальнейших действий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Информационно-разъяснительная деятельность на высоком уровне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75933" y="2233288"/>
            <a:ext cx="3087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Поддержка реализации информационных услуг в области изменения климата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Регулярная </a:t>
            </a:r>
            <a:r>
              <a:rPr lang="ru-RU" sz="1200" dirty="0" smtClean="0">
                <a:solidFill>
                  <a:schemeClr val="tx2"/>
                </a:solidFill>
              </a:rPr>
              <a:t>взаимосвязь </a:t>
            </a:r>
            <a:r>
              <a:rPr lang="ru-RU" sz="1200" dirty="0">
                <a:solidFill>
                  <a:schemeClr val="tx2"/>
                </a:solidFill>
              </a:rPr>
              <a:t>с НКО и ТРГ в отношении региональных мероприятий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09772" y="3810001"/>
            <a:ext cx="306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Одобрение инвестиций в области климата (грант)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tx2"/>
                </a:solidFill>
              </a:rPr>
              <a:t>Многосекторальная</a:t>
            </a:r>
            <a:r>
              <a:rPr lang="ru-RU" sz="1200" dirty="0">
                <a:solidFill>
                  <a:schemeClr val="tx2"/>
                </a:solidFill>
              </a:rPr>
              <a:t> координация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31006" y="4650433"/>
            <a:ext cx="3160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Контроль над Инвестиционным фондом в области изменения климата, включая ESMF/Соблюдение правил по закупке и Мониторинг и оценка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09773" y="5550184"/>
            <a:ext cx="318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Оказание поддержки в планировании, реализации и управлении инвестициями в области изменения климата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524000" y="152400"/>
            <a:ext cx="9144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</a:rPr>
              <a:t>Сбалансированные и инклюзивные меры по реализации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05000" y="838200"/>
            <a:ext cx="8305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22553" y="4873076"/>
            <a:ext cx="469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Участвующие финансирующие организации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81410" y="5242407"/>
            <a:ext cx="4029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ru-RU" sz="1400" dirty="0" smtClean="0">
                <a:solidFill>
                  <a:schemeClr val="bg1"/>
                </a:solidFill>
              </a:rPr>
              <a:t>кредитные линии в Таджикистане и Узбекистане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71389" y="2571842"/>
            <a:ext cx="695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Расположен на постоянной основе в </a:t>
            </a:r>
            <a:r>
              <a:rPr lang="ru-RU" sz="1200" dirty="0" smtClean="0">
                <a:solidFill>
                  <a:schemeClr val="bg1"/>
                </a:solidFill>
              </a:rPr>
              <a:t>Алматы, </a:t>
            </a:r>
            <a:r>
              <a:rPr lang="ru-RU" sz="1200" dirty="0">
                <a:solidFill>
                  <a:schemeClr val="bg1"/>
                </a:solidFill>
              </a:rPr>
              <a:t>- не столичный город, и удобное расположение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Принимающая сторона - </a:t>
            </a:r>
            <a:r>
              <a:rPr lang="ru-RU" sz="1200" dirty="0" smtClean="0">
                <a:solidFill>
                  <a:schemeClr val="bg1"/>
                </a:solidFill>
              </a:rPr>
              <a:t>РЭЦЦА, </a:t>
            </a:r>
            <a:r>
              <a:rPr lang="ru-RU" sz="1200" dirty="0">
                <a:solidFill>
                  <a:schemeClr val="bg1"/>
                </a:solidFill>
              </a:rPr>
              <a:t>на основании запроса 3 стран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Осуществляет деятельность под руководством </a:t>
            </a:r>
            <a:r>
              <a:rPr lang="ru-RU" sz="1200" dirty="0" smtClean="0">
                <a:solidFill>
                  <a:schemeClr val="bg1"/>
                </a:solidFill>
              </a:rPr>
              <a:t>ИК-МФСА </a:t>
            </a:r>
            <a:r>
              <a:rPr lang="ru-RU" sz="1200" dirty="0">
                <a:solidFill>
                  <a:schemeClr val="bg1"/>
                </a:solidFill>
              </a:rPr>
              <a:t>и Регионального руководящего комитета Программы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3999" y="144379"/>
            <a:ext cx="9791701" cy="647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Как может помочь Межгосударственная комиссия </a:t>
            </a:r>
            <a:r>
              <a:rPr lang="ru-RU" sz="2400" b="1" dirty="0">
                <a:solidFill>
                  <a:srgbClr val="002060"/>
                </a:solidFill>
              </a:rPr>
              <a:t>по устойчивому </a:t>
            </a:r>
            <a:r>
              <a:rPr lang="ru-RU" sz="2400" b="1" dirty="0" smtClean="0">
                <a:solidFill>
                  <a:srgbClr val="002060"/>
                </a:solidFill>
              </a:rPr>
              <a:t>развитию (МКУР)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990600"/>
            <a:ext cx="8305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05" y="6191158"/>
            <a:ext cx="4572638" cy="666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38842"/>
            <a:ext cx="2029108" cy="4191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389" y="1047750"/>
            <a:ext cx="1113322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tx2"/>
                </a:solidFill>
              </a:rPr>
              <a:t>Устойчивая реализация и результаты - это ключевые факторы для привлечения дополнительных ресурсов и </a:t>
            </a:r>
            <a:r>
              <a:rPr lang="ru-RU" sz="2000">
                <a:solidFill>
                  <a:schemeClr val="tx2"/>
                </a:solidFill>
              </a:rPr>
              <a:t>международной </a:t>
            </a:r>
            <a:r>
              <a:rPr lang="ru-RU" sz="2000" smtClean="0">
                <a:solidFill>
                  <a:schemeClr val="tx2"/>
                </a:solidFill>
              </a:rPr>
              <a:t>видимости в </a:t>
            </a:r>
            <a:r>
              <a:rPr lang="ru-RU" sz="2000" dirty="0">
                <a:solidFill>
                  <a:schemeClr val="tx2"/>
                </a:solidFill>
              </a:rPr>
              <a:t>Центральной </a:t>
            </a:r>
            <a:r>
              <a:rPr lang="ru-RU" sz="2000" dirty="0" smtClean="0">
                <a:solidFill>
                  <a:schemeClr val="tx2"/>
                </a:solidFill>
              </a:rPr>
              <a:t>Азии</a:t>
            </a:r>
            <a:endParaRPr lang="en-US" sz="2000" dirty="0" smtClean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chemeClr val="tx2"/>
                </a:solidFill>
              </a:rPr>
              <a:t>МКУР может поддержать реализацию Программы</a:t>
            </a:r>
            <a:r>
              <a:rPr lang="en-US" sz="2000" dirty="0" smtClean="0">
                <a:solidFill>
                  <a:schemeClr val="tx2"/>
                </a:solidFill>
              </a:rPr>
              <a:t> CAMP4ASB</a:t>
            </a:r>
            <a:r>
              <a:rPr lang="ru-RU" sz="2000" dirty="0" smtClean="0">
                <a:solidFill>
                  <a:schemeClr val="tx2"/>
                </a:solidFill>
              </a:rPr>
              <a:t> посредством</a:t>
            </a:r>
            <a:r>
              <a:rPr lang="en-US" sz="2000" dirty="0" smtClean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tx2"/>
                </a:solidFill>
              </a:rPr>
              <a:t>В качестве Члена Регионального руководящего комитета</a:t>
            </a:r>
            <a:r>
              <a:rPr lang="ru-RU" dirty="0">
                <a:solidFill>
                  <a:schemeClr val="tx2"/>
                </a:solidFill>
              </a:rPr>
              <a:t>, особенно для того, чтобы определить совместные усилия между мероприятиями Программы по обеспечению информационных услуг в области изменения климата и мероприятия МКУР по предоставлению знаний и укреплению потенциала в области изменения климата (например, определение пробелов и </a:t>
            </a:r>
            <a:r>
              <a:rPr lang="ru-RU" dirty="0" smtClean="0">
                <a:solidFill>
                  <a:schemeClr val="tx2"/>
                </a:solidFill>
              </a:rPr>
              <a:t>неотложных потребностей</a:t>
            </a:r>
            <a:r>
              <a:rPr lang="ru-RU" dirty="0">
                <a:solidFill>
                  <a:schemeClr val="tx2"/>
                </a:solidFill>
              </a:rPr>
              <a:t>, поиск сотрудничества для получения данных, предложение поддержки для осуществления региональных </a:t>
            </a:r>
            <a:r>
              <a:rPr lang="ru-RU" dirty="0" smtClean="0">
                <a:solidFill>
                  <a:schemeClr val="tx2"/>
                </a:solidFill>
              </a:rPr>
              <a:t>мероприятий)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Через </a:t>
            </a:r>
            <a:r>
              <a:rPr lang="ru-RU" b="1" dirty="0">
                <a:solidFill>
                  <a:schemeClr val="tx2"/>
                </a:solidFill>
              </a:rPr>
              <a:t>лиц, которые входят в его состав, особенно Министров охраны природы/Председателей Комитета по охране окружающей среды</a:t>
            </a:r>
            <a:r>
              <a:rPr lang="ru-RU" dirty="0">
                <a:solidFill>
                  <a:schemeClr val="tx2"/>
                </a:solidFill>
              </a:rPr>
              <a:t>, которые являются руководителями Национальных координационных отделов Программы CAMP4ASB в Таджикистане и Узбекистане (и Казахстане и Туркменистане, когда их участие в Программе CAMP4ASB будет утверждено), и которые являются членами Совета </a:t>
            </a:r>
            <a:r>
              <a:rPr lang="ru-RU" dirty="0" smtClean="0">
                <a:solidFill>
                  <a:schemeClr val="tx2"/>
                </a:solidFill>
              </a:rPr>
              <a:t>РЭЦЦА (в </a:t>
            </a:r>
            <a:r>
              <a:rPr lang="ru-RU" dirty="0">
                <a:solidFill>
                  <a:schemeClr val="tx2"/>
                </a:solidFill>
              </a:rPr>
              <a:t>котором находится Региональный координационный отдел). 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Как член пула </a:t>
            </a:r>
            <a:r>
              <a:rPr lang="ru-RU" b="1" dirty="0">
                <a:solidFill>
                  <a:schemeClr val="tx2"/>
                </a:solidFill>
              </a:rPr>
              <a:t>экспертов для </a:t>
            </a:r>
            <a:r>
              <a:rPr lang="ru-RU" b="1" dirty="0" smtClean="0">
                <a:solidFill>
                  <a:schemeClr val="tx2"/>
                </a:solidFill>
              </a:rPr>
              <a:t>Механизма для оценки </a:t>
            </a:r>
            <a:r>
              <a:rPr lang="ru-RU" b="1" dirty="0">
                <a:solidFill>
                  <a:schemeClr val="tx2"/>
                </a:solidFill>
              </a:rPr>
              <a:t>инвестиций в области изменения </a:t>
            </a:r>
            <a:r>
              <a:rPr lang="ru-RU" b="1" dirty="0" smtClean="0">
                <a:solidFill>
                  <a:schemeClr val="tx2"/>
                </a:solidFill>
              </a:rPr>
              <a:t>климата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для систематической оценки инвестиций финансируемых </a:t>
            </a:r>
            <a:r>
              <a:rPr lang="en-US" dirty="0" smtClean="0">
                <a:solidFill>
                  <a:schemeClr val="tx2"/>
                </a:solidFill>
              </a:rPr>
              <a:t>CAMP4ASB.</a:t>
            </a:r>
          </a:p>
        </p:txBody>
      </p:sp>
    </p:spTree>
    <p:extLst>
      <p:ext uri="{BB962C8B-B14F-4D97-AF65-F5344CB8AC3E}">
        <p14:creationId xmlns:p14="http://schemas.microsoft.com/office/powerpoint/2010/main" val="38267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884</Words>
  <Application>Microsoft Office PowerPoint</Application>
  <PresentationFormat>Custom</PresentationFormat>
  <Paragraphs>99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Программа по адаптации к  климатическим изменениям  и смягчению их последствий для стран бассейна Аральского моря (CAMP4ASB)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 Ambrosi</dc:creator>
  <cp:lastModifiedBy>Serdar Jepbarov</cp:lastModifiedBy>
  <cp:revision>88</cp:revision>
  <cp:lastPrinted>2015-06-11T12:35:22Z</cp:lastPrinted>
  <dcterms:created xsi:type="dcterms:W3CDTF">2015-05-31T06:27:17Z</dcterms:created>
  <dcterms:modified xsi:type="dcterms:W3CDTF">2015-06-16T06:22:22Z</dcterms:modified>
</cp:coreProperties>
</file>